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2" r:id="rId3"/>
    <p:sldId id="259" r:id="rId4"/>
    <p:sldId id="256" r:id="rId5"/>
    <p:sldId id="258" r:id="rId6"/>
    <p:sldId id="267" r:id="rId7"/>
    <p:sldId id="261" r:id="rId8"/>
    <p:sldId id="262" r:id="rId9"/>
    <p:sldId id="271" r:id="rId10"/>
    <p:sldId id="260" r:id="rId11"/>
    <p:sldId id="268" r:id="rId12"/>
    <p:sldId id="269" r:id="rId13"/>
    <p:sldId id="270"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2" d="100"/>
          <a:sy n="162" d="100"/>
        </p:scale>
        <p:origin x="26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FDF26-CB2E-43EC-B2FA-4D4FBCFA1A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77C3A3-4DB8-4D92-988B-925D9A4FB5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4CB87BD-5685-4D1E-8B5A-FF71DBF7DAD3}"/>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1B364A57-852A-47B9-B26F-718DB61CAF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15C6F-13D7-42CE-8820-994FBA1E56DE}"/>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2498834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C49B2-5FDD-44AB-ADD4-B48521052C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B113BB-19C9-4B55-8D90-73B5919699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63BBA9-9864-4336-AA7A-9F2248D96B7C}"/>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330BE65F-57DB-4FA8-A96C-7162BE30A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2A874-7B21-425D-9322-4D5B13B4DDDC}"/>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3348228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16430-F2A4-403F-AEDF-082D4C5567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6CD01C-A63E-4F6E-ADF7-364873BBAC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8F4594-857A-41C7-9ECE-C146E86E3B39}"/>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EF1BCC53-ECD1-43DA-B1DA-F92C4A388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E63AD-2601-48A9-9C88-B177F4A99066}"/>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228476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A47D-36A9-4639-8A9E-9CD4CD1972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E0C7AC-E0B0-4666-AE1F-33AA1B1058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3BAEED-2AFB-4DBC-A102-79BDF4A86706}"/>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2912C3AE-93A5-44E0-AB91-A18A3435C4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A2398-38A0-405A-8662-E6FA1283CAD8}"/>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249430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C9C6C-36A0-4CB7-835E-82CED876F0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7ABBC6-F232-43D8-8669-C6116CBFFE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40CC98-CE55-4C91-BEE8-86E7BEE40A0E}"/>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2BF6A869-F8B5-442E-8B8A-EA6737A27E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C11A2E-501D-4DAE-983C-B27AE9ABA666}"/>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3700607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7F2E3-F49C-4939-8CAF-88446054DC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AAE18B-8312-49D0-BD79-7EB4DD599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9C05B3-C604-4236-B652-38A4955C52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E57ED-794D-43D9-A7EA-083E5869B43E}"/>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6" name="Footer Placeholder 5">
            <a:extLst>
              <a:ext uri="{FF2B5EF4-FFF2-40B4-BE49-F238E27FC236}">
                <a16:creationId xmlns:a16="http://schemas.microsoft.com/office/drawing/2014/main" id="{5F5199E5-8123-4D62-B305-1AC22E5CB6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0E569D-9D8E-4B06-A3E5-3B6FB6BB6BE8}"/>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3231709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BE915-7403-413D-8F21-D26FAD7E51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4B2DB0-8436-49DE-A16E-7A8D0EAD5E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D06B1D-E3C7-435A-B550-81BEBD4474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84374A9-86B0-4C69-90D3-79633244F4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A9F481-1185-4C36-85D2-67860B4FF0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1A2187-E57D-4B9B-828B-677AF8E9329C}"/>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8" name="Footer Placeholder 7">
            <a:extLst>
              <a:ext uri="{FF2B5EF4-FFF2-40B4-BE49-F238E27FC236}">
                <a16:creationId xmlns:a16="http://schemas.microsoft.com/office/drawing/2014/main" id="{3123431E-6ED6-40F1-9B3A-7171382CD9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6D6AFC4-8449-439B-B7CA-58B3E1DDC69F}"/>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2181723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18228-6F72-4FC0-B6C6-605C6A0717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26812-9DE1-44EA-8608-267F2D7D6EE8}"/>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4" name="Footer Placeholder 3">
            <a:extLst>
              <a:ext uri="{FF2B5EF4-FFF2-40B4-BE49-F238E27FC236}">
                <a16:creationId xmlns:a16="http://schemas.microsoft.com/office/drawing/2014/main" id="{AA9E813E-17FB-4C90-AFCE-37E964B144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28ED4B-1A79-408C-9B90-A9330D07654F}"/>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298372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CC23B2-A723-44AE-8224-F806CCC9A063}"/>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3" name="Footer Placeholder 2">
            <a:extLst>
              <a:ext uri="{FF2B5EF4-FFF2-40B4-BE49-F238E27FC236}">
                <a16:creationId xmlns:a16="http://schemas.microsoft.com/office/drawing/2014/main" id="{3A7318BB-81C0-4213-927C-279E0D7F3B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1BBAA78-1F36-413F-AE62-D58D11A75D31}"/>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1143228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D48EF-5DBC-4843-B374-9EBBD0533E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8DBFF1-6A96-4A97-9C97-4547DBF2AC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3DE485-C1A5-4312-8C22-36C45FEB3B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81C7A4-EF28-4A1F-BF66-04F200632BA6}"/>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6" name="Footer Placeholder 5">
            <a:extLst>
              <a:ext uri="{FF2B5EF4-FFF2-40B4-BE49-F238E27FC236}">
                <a16:creationId xmlns:a16="http://schemas.microsoft.com/office/drawing/2014/main" id="{EE993DF6-7E91-48DD-B069-243360AEA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F022A-4B19-4D9F-A03C-C578CA24ACC3}"/>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1434911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3DB5-5913-4382-913C-FC5AC4C72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8546930-2893-423D-A034-41A838B275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EBC8D0-7111-4D55-BA63-4D8CE2A803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256506-2217-4911-B687-81E99F144A77}"/>
              </a:ext>
            </a:extLst>
          </p:cNvPr>
          <p:cNvSpPr>
            <a:spLocks noGrp="1"/>
          </p:cNvSpPr>
          <p:nvPr>
            <p:ph type="dt" sz="half" idx="10"/>
          </p:nvPr>
        </p:nvSpPr>
        <p:spPr/>
        <p:txBody>
          <a:bodyPr/>
          <a:lstStyle/>
          <a:p>
            <a:fld id="{161C1D92-63B4-4825-82B3-5C6AE1ECE32D}" type="datetimeFigureOut">
              <a:rPr lang="en-US" smtClean="0"/>
              <a:t>9/8/2022</a:t>
            </a:fld>
            <a:endParaRPr lang="en-US"/>
          </a:p>
        </p:txBody>
      </p:sp>
      <p:sp>
        <p:nvSpPr>
          <p:cNvPr id="6" name="Footer Placeholder 5">
            <a:extLst>
              <a:ext uri="{FF2B5EF4-FFF2-40B4-BE49-F238E27FC236}">
                <a16:creationId xmlns:a16="http://schemas.microsoft.com/office/drawing/2014/main" id="{C63AEE5D-93B7-49B8-9D73-01214A81D8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BE641-4480-4349-825B-626B8F95FBC0}"/>
              </a:ext>
            </a:extLst>
          </p:cNvPr>
          <p:cNvSpPr>
            <a:spLocks noGrp="1"/>
          </p:cNvSpPr>
          <p:nvPr>
            <p:ph type="sldNum" sz="quarter" idx="12"/>
          </p:nvPr>
        </p:nvSpPr>
        <p:spPr/>
        <p:txBody>
          <a:bodyPr/>
          <a:lstStyle/>
          <a:p>
            <a:fld id="{FD5BFA8D-18D8-45B4-B64A-D7789C879070}" type="slidenum">
              <a:rPr lang="en-US" smtClean="0"/>
              <a:t>‹#›</a:t>
            </a:fld>
            <a:endParaRPr lang="en-US"/>
          </a:p>
        </p:txBody>
      </p:sp>
    </p:spTree>
    <p:extLst>
      <p:ext uri="{BB962C8B-B14F-4D97-AF65-F5344CB8AC3E}">
        <p14:creationId xmlns:p14="http://schemas.microsoft.com/office/powerpoint/2010/main" val="1928882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7000">
              <a:schemeClr val="accent5">
                <a:lumMod val="20000"/>
                <a:lumOff val="80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BC2A08-C532-44D7-B51F-DFE61072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B909175-7E48-4B70-9AB1-1736052DE6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829105-0B42-436D-BC9F-B746E5E973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1C1D92-63B4-4825-82B3-5C6AE1ECE32D}" type="datetimeFigureOut">
              <a:rPr lang="en-US" smtClean="0"/>
              <a:t>9/8/2022</a:t>
            </a:fld>
            <a:endParaRPr lang="en-US"/>
          </a:p>
        </p:txBody>
      </p:sp>
      <p:sp>
        <p:nvSpPr>
          <p:cNvPr id="5" name="Footer Placeholder 4">
            <a:extLst>
              <a:ext uri="{FF2B5EF4-FFF2-40B4-BE49-F238E27FC236}">
                <a16:creationId xmlns:a16="http://schemas.microsoft.com/office/drawing/2014/main" id="{E7842048-7D51-4935-AD70-1EF3D1221F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E6E5F3-6591-4CA7-A539-8E73E28CD4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5BFA8D-18D8-45B4-B64A-D7789C879070}" type="slidenum">
              <a:rPr lang="en-US" smtClean="0"/>
              <a:t>‹#›</a:t>
            </a:fld>
            <a:endParaRPr lang="en-US"/>
          </a:p>
        </p:txBody>
      </p:sp>
    </p:spTree>
    <p:extLst>
      <p:ext uri="{BB962C8B-B14F-4D97-AF65-F5344CB8AC3E}">
        <p14:creationId xmlns:p14="http://schemas.microsoft.com/office/powerpoint/2010/main" val="1955724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1.jp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6.jpe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6.jpe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pic>
        <p:nvPicPr>
          <p:cNvPr id="13" name="Picture 12">
            <a:extLst>
              <a:ext uri="{FF2B5EF4-FFF2-40B4-BE49-F238E27FC236}">
                <a16:creationId xmlns:a16="http://schemas.microsoft.com/office/drawing/2014/main" id="{D0161F2E-FB69-46DD-9569-64A2C71E4B45}"/>
              </a:ext>
            </a:extLst>
          </p:cNvPr>
          <p:cNvPicPr>
            <a:picLocks noChangeAspect="1"/>
          </p:cNvPicPr>
          <p:nvPr/>
        </p:nvPicPr>
        <p:blipFill rotWithShape="1">
          <a:blip r:embed="rId5"/>
          <a:srcRect t="11461"/>
          <a:stretch/>
        </p:blipFill>
        <p:spPr>
          <a:xfrm>
            <a:off x="1115430" y="753788"/>
            <a:ext cx="10424159" cy="5915855"/>
          </a:xfrm>
          <a:prstGeom prst="rect">
            <a:avLst/>
          </a:prstGeom>
        </p:spPr>
      </p:pic>
      <p:pic>
        <p:nvPicPr>
          <p:cNvPr id="4" name="Recorded Sound">
            <a:hlinkClick r:id="" action="ppaction://media"/>
            <a:extLst>
              <a:ext uri="{FF2B5EF4-FFF2-40B4-BE49-F238E27FC236}">
                <a16:creationId xmlns:a16="http://schemas.microsoft.com/office/drawing/2014/main" id="{E39EE7EB-C4FE-C0D2-B9CA-3C54A5182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29927236"/>
      </p:ext>
    </p:extLst>
  </p:cSld>
  <p:clrMapOvr>
    <a:masterClrMapping/>
  </p:clrMapOvr>
  <mc:AlternateContent xmlns:mc="http://schemas.openxmlformats.org/markup-compatibility/2006" xmlns:p14="http://schemas.microsoft.com/office/powerpoint/2010/main">
    <mc:Choice Requires="p14">
      <p:transition spd="slow" p14:dur="2000" advTm="20049"/>
    </mc:Choice>
    <mc:Fallback xmlns="">
      <p:transition spd="slow" advTm="20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9" name="TextBox 8">
            <a:extLst>
              <a:ext uri="{FF2B5EF4-FFF2-40B4-BE49-F238E27FC236}">
                <a16:creationId xmlns:a16="http://schemas.microsoft.com/office/drawing/2014/main" id="{959A6CBE-3B8F-4BC7-8222-AABEC59A58D3}"/>
              </a:ext>
            </a:extLst>
          </p:cNvPr>
          <p:cNvSpPr txBox="1"/>
          <p:nvPr/>
        </p:nvSpPr>
        <p:spPr>
          <a:xfrm>
            <a:off x="1696455" y="942975"/>
            <a:ext cx="6942720" cy="646331"/>
          </a:xfrm>
          <a:prstGeom prst="rect">
            <a:avLst/>
          </a:prstGeom>
          <a:noFill/>
        </p:spPr>
        <p:txBody>
          <a:bodyPr wrap="square" rtlCol="0">
            <a:spAutoFit/>
          </a:bodyPr>
          <a:lstStyle/>
          <a:p>
            <a:r>
              <a:rPr lang="en-US" b="1" dirty="0">
                <a:latin typeface="Garamond" panose="02020404030301010803" pitchFamily="18" charset="0"/>
              </a:rPr>
              <a:t>Architectural Styles  (Note: final details to be worked through with Centennial)</a:t>
            </a:r>
          </a:p>
        </p:txBody>
      </p:sp>
      <p:sp>
        <p:nvSpPr>
          <p:cNvPr id="2" name="TextBox 1">
            <a:extLst>
              <a:ext uri="{FF2B5EF4-FFF2-40B4-BE49-F238E27FC236}">
                <a16:creationId xmlns:a16="http://schemas.microsoft.com/office/drawing/2014/main" id="{B9930C3A-0F93-BA51-BDF9-351B8B1501F5}"/>
              </a:ext>
            </a:extLst>
          </p:cNvPr>
          <p:cNvSpPr txBox="1"/>
          <p:nvPr/>
        </p:nvSpPr>
        <p:spPr>
          <a:xfrm>
            <a:off x="5167815" y="1552168"/>
            <a:ext cx="2471401" cy="1477328"/>
          </a:xfrm>
          <a:prstGeom prst="rect">
            <a:avLst/>
          </a:prstGeom>
          <a:noFill/>
        </p:spPr>
        <p:txBody>
          <a:bodyPr wrap="square" rtlCol="0">
            <a:spAutoFit/>
          </a:bodyPr>
          <a:lstStyle/>
          <a:p>
            <a:r>
              <a:rPr lang="en-US" dirty="0"/>
              <a:t>Townhomes</a:t>
            </a:r>
          </a:p>
          <a:p>
            <a:endParaRPr lang="en-US" dirty="0"/>
          </a:p>
          <a:p>
            <a:endParaRPr lang="en-US" dirty="0"/>
          </a:p>
          <a:p>
            <a:r>
              <a:rPr lang="en-US" dirty="0"/>
              <a:t> </a:t>
            </a:r>
          </a:p>
          <a:p>
            <a:endParaRPr lang="en-US" dirty="0"/>
          </a:p>
        </p:txBody>
      </p:sp>
      <p:pic>
        <p:nvPicPr>
          <p:cNvPr id="4" name="Picture 3">
            <a:extLst>
              <a:ext uri="{FF2B5EF4-FFF2-40B4-BE49-F238E27FC236}">
                <a16:creationId xmlns:a16="http://schemas.microsoft.com/office/drawing/2014/main" id="{A54C6E52-E899-9A2D-A360-82E3BBBABC0A}"/>
              </a:ext>
            </a:extLst>
          </p:cNvPr>
          <p:cNvPicPr>
            <a:picLocks noChangeAspect="1"/>
          </p:cNvPicPr>
          <p:nvPr/>
        </p:nvPicPr>
        <p:blipFill>
          <a:blip r:embed="rId5"/>
          <a:stretch>
            <a:fillRect/>
          </a:stretch>
        </p:blipFill>
        <p:spPr>
          <a:xfrm>
            <a:off x="513190" y="3594058"/>
            <a:ext cx="4924425" cy="2762250"/>
          </a:xfrm>
          <a:prstGeom prst="rect">
            <a:avLst/>
          </a:prstGeom>
        </p:spPr>
      </p:pic>
      <p:pic>
        <p:nvPicPr>
          <p:cNvPr id="6" name="Picture 5">
            <a:extLst>
              <a:ext uri="{FF2B5EF4-FFF2-40B4-BE49-F238E27FC236}">
                <a16:creationId xmlns:a16="http://schemas.microsoft.com/office/drawing/2014/main" id="{B0B12FB6-A3DC-B6CC-7061-BEB552737530}"/>
              </a:ext>
            </a:extLst>
          </p:cNvPr>
          <p:cNvPicPr>
            <a:picLocks noChangeAspect="1"/>
          </p:cNvPicPr>
          <p:nvPr/>
        </p:nvPicPr>
        <p:blipFill>
          <a:blip r:embed="rId6"/>
          <a:stretch>
            <a:fillRect/>
          </a:stretch>
        </p:blipFill>
        <p:spPr>
          <a:xfrm>
            <a:off x="6096000" y="3705529"/>
            <a:ext cx="4905375" cy="2705100"/>
          </a:xfrm>
          <a:prstGeom prst="rect">
            <a:avLst/>
          </a:prstGeom>
        </p:spPr>
      </p:pic>
      <p:sp>
        <p:nvSpPr>
          <p:cNvPr id="8" name="TextBox 7">
            <a:extLst>
              <a:ext uri="{FF2B5EF4-FFF2-40B4-BE49-F238E27FC236}">
                <a16:creationId xmlns:a16="http://schemas.microsoft.com/office/drawing/2014/main" id="{0FDA9378-A693-27B8-B2DD-319DB0480C54}"/>
              </a:ext>
            </a:extLst>
          </p:cNvPr>
          <p:cNvSpPr txBox="1"/>
          <p:nvPr/>
        </p:nvSpPr>
        <p:spPr>
          <a:xfrm>
            <a:off x="1338938" y="2063614"/>
            <a:ext cx="8197354" cy="1200329"/>
          </a:xfrm>
          <a:prstGeom prst="rect">
            <a:avLst/>
          </a:prstGeom>
          <a:noFill/>
        </p:spPr>
        <p:txBody>
          <a:bodyPr wrap="square" rtlCol="0">
            <a:spAutoFit/>
          </a:bodyPr>
          <a:lstStyle/>
          <a:p>
            <a:r>
              <a:rPr lang="en-US" b="1" dirty="0">
                <a:latin typeface="Garamond" panose="02020404030301010803" pitchFamily="18" charset="0"/>
              </a:rPr>
              <a:t>All architectural materials, colors and styles including the amount of articulation, windows, brick, stone etc. are being worked through with the City of Centennial and will adhere to the Preliminary development Plan Amendment currently in process</a:t>
            </a:r>
          </a:p>
        </p:txBody>
      </p:sp>
      <p:pic>
        <p:nvPicPr>
          <p:cNvPr id="3" name="Recorded Sound">
            <a:hlinkClick r:id="" action="ppaction://media"/>
            <a:extLst>
              <a:ext uri="{FF2B5EF4-FFF2-40B4-BE49-F238E27FC236}">
                <a16:creationId xmlns:a16="http://schemas.microsoft.com/office/drawing/2014/main" id="{508753CE-3986-943F-92F7-45FBFBDE00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85101289"/>
      </p:ext>
    </p:extLst>
  </p:cSld>
  <p:clrMapOvr>
    <a:masterClrMapping/>
  </p:clrMapOvr>
  <mc:AlternateContent xmlns:mc="http://schemas.openxmlformats.org/markup-compatibility/2006" xmlns:p14="http://schemas.microsoft.com/office/powerpoint/2010/main">
    <mc:Choice Requires="p14">
      <p:transition spd="slow" p14:dur="2000" advTm="22486"/>
    </mc:Choice>
    <mc:Fallback xmlns="">
      <p:transition spd="slow" advTm="22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9" name="TextBox 8">
            <a:extLst>
              <a:ext uri="{FF2B5EF4-FFF2-40B4-BE49-F238E27FC236}">
                <a16:creationId xmlns:a16="http://schemas.microsoft.com/office/drawing/2014/main" id="{959A6CBE-3B8F-4BC7-8222-AABEC59A58D3}"/>
              </a:ext>
            </a:extLst>
          </p:cNvPr>
          <p:cNvSpPr txBox="1"/>
          <p:nvPr/>
        </p:nvSpPr>
        <p:spPr>
          <a:xfrm>
            <a:off x="1696455" y="942975"/>
            <a:ext cx="6942720" cy="646331"/>
          </a:xfrm>
          <a:prstGeom prst="rect">
            <a:avLst/>
          </a:prstGeom>
          <a:noFill/>
        </p:spPr>
        <p:txBody>
          <a:bodyPr wrap="square" rtlCol="0">
            <a:spAutoFit/>
          </a:bodyPr>
          <a:lstStyle/>
          <a:p>
            <a:r>
              <a:rPr lang="en-US" b="1" dirty="0">
                <a:latin typeface="Garamond" panose="02020404030301010803" pitchFamily="18" charset="0"/>
              </a:rPr>
              <a:t>Architectural Styles  (Note: final details to be worked through with Centennial more architectural styles may be used)</a:t>
            </a:r>
          </a:p>
        </p:txBody>
      </p:sp>
      <p:sp>
        <p:nvSpPr>
          <p:cNvPr id="2" name="TextBox 1">
            <a:extLst>
              <a:ext uri="{FF2B5EF4-FFF2-40B4-BE49-F238E27FC236}">
                <a16:creationId xmlns:a16="http://schemas.microsoft.com/office/drawing/2014/main" id="{B9930C3A-0F93-BA51-BDF9-351B8B1501F5}"/>
              </a:ext>
            </a:extLst>
          </p:cNvPr>
          <p:cNvSpPr txBox="1"/>
          <p:nvPr/>
        </p:nvSpPr>
        <p:spPr>
          <a:xfrm>
            <a:off x="5167815" y="1552168"/>
            <a:ext cx="2471401" cy="1477328"/>
          </a:xfrm>
          <a:prstGeom prst="rect">
            <a:avLst/>
          </a:prstGeom>
          <a:noFill/>
        </p:spPr>
        <p:txBody>
          <a:bodyPr wrap="square" rtlCol="0">
            <a:spAutoFit/>
          </a:bodyPr>
          <a:lstStyle/>
          <a:p>
            <a:r>
              <a:rPr lang="en-US" dirty="0"/>
              <a:t>Cluster Homes</a:t>
            </a:r>
          </a:p>
          <a:p>
            <a:endParaRPr lang="en-US" dirty="0"/>
          </a:p>
          <a:p>
            <a:endParaRPr lang="en-US" dirty="0"/>
          </a:p>
          <a:p>
            <a:r>
              <a:rPr lang="en-US" dirty="0"/>
              <a:t> </a:t>
            </a:r>
          </a:p>
          <a:p>
            <a:endParaRPr lang="en-US" dirty="0"/>
          </a:p>
        </p:txBody>
      </p:sp>
      <p:pic>
        <p:nvPicPr>
          <p:cNvPr id="5" name="Picture 4">
            <a:extLst>
              <a:ext uri="{FF2B5EF4-FFF2-40B4-BE49-F238E27FC236}">
                <a16:creationId xmlns:a16="http://schemas.microsoft.com/office/drawing/2014/main" id="{68500A6B-F347-E98E-B490-4512CF24FBAA}"/>
              </a:ext>
            </a:extLst>
          </p:cNvPr>
          <p:cNvPicPr>
            <a:picLocks noChangeAspect="1"/>
          </p:cNvPicPr>
          <p:nvPr/>
        </p:nvPicPr>
        <p:blipFill>
          <a:blip r:embed="rId5"/>
          <a:stretch>
            <a:fillRect/>
          </a:stretch>
        </p:blipFill>
        <p:spPr>
          <a:xfrm>
            <a:off x="862012" y="2198499"/>
            <a:ext cx="10467975" cy="3248025"/>
          </a:xfrm>
          <a:prstGeom prst="rect">
            <a:avLst/>
          </a:prstGeom>
        </p:spPr>
      </p:pic>
      <p:pic>
        <p:nvPicPr>
          <p:cNvPr id="3" name="Recorded Sound">
            <a:hlinkClick r:id="" action="ppaction://media"/>
            <a:extLst>
              <a:ext uri="{FF2B5EF4-FFF2-40B4-BE49-F238E27FC236}">
                <a16:creationId xmlns:a16="http://schemas.microsoft.com/office/drawing/2014/main" id="{0266F78D-5204-4D05-3694-A71B62D2BC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88352281"/>
      </p:ext>
    </p:extLst>
  </p:cSld>
  <p:clrMapOvr>
    <a:masterClrMapping/>
  </p:clrMapOvr>
  <mc:AlternateContent xmlns:mc="http://schemas.openxmlformats.org/markup-compatibility/2006" xmlns:p14="http://schemas.microsoft.com/office/powerpoint/2010/main">
    <mc:Choice Requires="p14">
      <p:transition spd="slow" p14:dur="2000" advTm="7834"/>
    </mc:Choice>
    <mc:Fallback xmlns="">
      <p:transition spd="slow" advTm="7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9" name="TextBox 8">
            <a:extLst>
              <a:ext uri="{FF2B5EF4-FFF2-40B4-BE49-F238E27FC236}">
                <a16:creationId xmlns:a16="http://schemas.microsoft.com/office/drawing/2014/main" id="{959A6CBE-3B8F-4BC7-8222-AABEC59A58D3}"/>
              </a:ext>
            </a:extLst>
          </p:cNvPr>
          <p:cNvSpPr txBox="1"/>
          <p:nvPr/>
        </p:nvSpPr>
        <p:spPr>
          <a:xfrm>
            <a:off x="1696455" y="942975"/>
            <a:ext cx="6942720" cy="646331"/>
          </a:xfrm>
          <a:prstGeom prst="rect">
            <a:avLst/>
          </a:prstGeom>
          <a:noFill/>
        </p:spPr>
        <p:txBody>
          <a:bodyPr wrap="square" rtlCol="0">
            <a:spAutoFit/>
          </a:bodyPr>
          <a:lstStyle/>
          <a:p>
            <a:r>
              <a:rPr lang="en-US" b="1" dirty="0">
                <a:latin typeface="Garamond" panose="02020404030301010803" pitchFamily="18" charset="0"/>
              </a:rPr>
              <a:t>Architectural Styles  (Note: final details to be worked through with Centennial more architectural styles may be used)</a:t>
            </a:r>
          </a:p>
        </p:txBody>
      </p:sp>
      <p:sp>
        <p:nvSpPr>
          <p:cNvPr id="2" name="TextBox 1">
            <a:extLst>
              <a:ext uri="{FF2B5EF4-FFF2-40B4-BE49-F238E27FC236}">
                <a16:creationId xmlns:a16="http://schemas.microsoft.com/office/drawing/2014/main" id="{B9930C3A-0F93-BA51-BDF9-351B8B1501F5}"/>
              </a:ext>
            </a:extLst>
          </p:cNvPr>
          <p:cNvSpPr txBox="1"/>
          <p:nvPr/>
        </p:nvSpPr>
        <p:spPr>
          <a:xfrm>
            <a:off x="5533575" y="1589306"/>
            <a:ext cx="2471401" cy="1477328"/>
          </a:xfrm>
          <a:prstGeom prst="rect">
            <a:avLst/>
          </a:prstGeom>
          <a:noFill/>
        </p:spPr>
        <p:txBody>
          <a:bodyPr wrap="square" rtlCol="0">
            <a:spAutoFit/>
          </a:bodyPr>
          <a:lstStyle/>
          <a:p>
            <a:r>
              <a:rPr lang="en-US" dirty="0"/>
              <a:t>Small Lot Homes</a:t>
            </a:r>
          </a:p>
          <a:p>
            <a:endParaRPr lang="en-US" dirty="0"/>
          </a:p>
          <a:p>
            <a:endParaRPr lang="en-US" dirty="0"/>
          </a:p>
          <a:p>
            <a:r>
              <a:rPr lang="en-US" dirty="0"/>
              <a:t> </a:t>
            </a:r>
          </a:p>
          <a:p>
            <a:endParaRPr lang="en-US" dirty="0"/>
          </a:p>
        </p:txBody>
      </p:sp>
      <p:pic>
        <p:nvPicPr>
          <p:cNvPr id="4" name="Picture 3">
            <a:extLst>
              <a:ext uri="{FF2B5EF4-FFF2-40B4-BE49-F238E27FC236}">
                <a16:creationId xmlns:a16="http://schemas.microsoft.com/office/drawing/2014/main" id="{FD36BB48-589A-8031-54CD-398AC874E264}"/>
              </a:ext>
            </a:extLst>
          </p:cNvPr>
          <p:cNvPicPr>
            <a:picLocks noChangeAspect="1"/>
          </p:cNvPicPr>
          <p:nvPr/>
        </p:nvPicPr>
        <p:blipFill>
          <a:blip r:embed="rId3"/>
          <a:stretch>
            <a:fillRect/>
          </a:stretch>
        </p:blipFill>
        <p:spPr>
          <a:xfrm>
            <a:off x="174432" y="2713064"/>
            <a:ext cx="5494066" cy="3441770"/>
          </a:xfrm>
          <a:prstGeom prst="rect">
            <a:avLst/>
          </a:prstGeom>
        </p:spPr>
      </p:pic>
      <p:pic>
        <p:nvPicPr>
          <p:cNvPr id="8" name="Picture 7">
            <a:extLst>
              <a:ext uri="{FF2B5EF4-FFF2-40B4-BE49-F238E27FC236}">
                <a16:creationId xmlns:a16="http://schemas.microsoft.com/office/drawing/2014/main" id="{2EEC095E-D167-4924-B21D-FE0B396C8944}"/>
              </a:ext>
            </a:extLst>
          </p:cNvPr>
          <p:cNvPicPr>
            <a:picLocks noChangeAspect="1"/>
          </p:cNvPicPr>
          <p:nvPr/>
        </p:nvPicPr>
        <p:blipFill>
          <a:blip r:embed="rId4"/>
          <a:stretch>
            <a:fillRect/>
          </a:stretch>
        </p:blipFill>
        <p:spPr>
          <a:xfrm>
            <a:off x="6462868" y="2816352"/>
            <a:ext cx="5494066" cy="3338482"/>
          </a:xfrm>
          <a:prstGeom prst="rect">
            <a:avLst/>
          </a:prstGeom>
        </p:spPr>
      </p:pic>
    </p:spTree>
    <p:extLst>
      <p:ext uri="{BB962C8B-B14F-4D97-AF65-F5344CB8AC3E}">
        <p14:creationId xmlns:p14="http://schemas.microsoft.com/office/powerpoint/2010/main" val="3593233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9" name="TextBox 8">
            <a:extLst>
              <a:ext uri="{FF2B5EF4-FFF2-40B4-BE49-F238E27FC236}">
                <a16:creationId xmlns:a16="http://schemas.microsoft.com/office/drawing/2014/main" id="{959A6CBE-3B8F-4BC7-8222-AABEC59A58D3}"/>
              </a:ext>
            </a:extLst>
          </p:cNvPr>
          <p:cNvSpPr txBox="1"/>
          <p:nvPr/>
        </p:nvSpPr>
        <p:spPr>
          <a:xfrm>
            <a:off x="1696455" y="942975"/>
            <a:ext cx="6942720" cy="646331"/>
          </a:xfrm>
          <a:prstGeom prst="rect">
            <a:avLst/>
          </a:prstGeom>
          <a:noFill/>
        </p:spPr>
        <p:txBody>
          <a:bodyPr wrap="square" rtlCol="0">
            <a:spAutoFit/>
          </a:bodyPr>
          <a:lstStyle/>
          <a:p>
            <a:r>
              <a:rPr lang="en-US" b="1" dirty="0">
                <a:latin typeface="Garamond" panose="02020404030301010803" pitchFamily="18" charset="0"/>
              </a:rPr>
              <a:t>Architectural Styles  (Note: final details to be worked through with Centennial more architectural styles may be used)</a:t>
            </a:r>
          </a:p>
        </p:txBody>
      </p:sp>
      <p:sp>
        <p:nvSpPr>
          <p:cNvPr id="2" name="TextBox 1">
            <a:extLst>
              <a:ext uri="{FF2B5EF4-FFF2-40B4-BE49-F238E27FC236}">
                <a16:creationId xmlns:a16="http://schemas.microsoft.com/office/drawing/2014/main" id="{B9930C3A-0F93-BA51-BDF9-351B8B1501F5}"/>
              </a:ext>
            </a:extLst>
          </p:cNvPr>
          <p:cNvSpPr txBox="1"/>
          <p:nvPr/>
        </p:nvSpPr>
        <p:spPr>
          <a:xfrm>
            <a:off x="5533575" y="1589306"/>
            <a:ext cx="2471401" cy="1477328"/>
          </a:xfrm>
          <a:prstGeom prst="rect">
            <a:avLst/>
          </a:prstGeom>
          <a:noFill/>
        </p:spPr>
        <p:txBody>
          <a:bodyPr wrap="square" rtlCol="0">
            <a:spAutoFit/>
          </a:bodyPr>
          <a:lstStyle/>
          <a:p>
            <a:r>
              <a:rPr lang="en-US" dirty="0"/>
              <a:t>Large Lot Homes</a:t>
            </a:r>
          </a:p>
          <a:p>
            <a:endParaRPr lang="en-US" dirty="0"/>
          </a:p>
          <a:p>
            <a:endParaRPr lang="en-US" dirty="0"/>
          </a:p>
          <a:p>
            <a:r>
              <a:rPr lang="en-US" dirty="0"/>
              <a:t> </a:t>
            </a:r>
          </a:p>
          <a:p>
            <a:endParaRPr lang="en-US" dirty="0"/>
          </a:p>
        </p:txBody>
      </p:sp>
      <p:pic>
        <p:nvPicPr>
          <p:cNvPr id="5" name="Picture 4">
            <a:extLst>
              <a:ext uri="{FF2B5EF4-FFF2-40B4-BE49-F238E27FC236}">
                <a16:creationId xmlns:a16="http://schemas.microsoft.com/office/drawing/2014/main" id="{50061422-35CC-1F90-2B83-3B61BD5D6AF1}"/>
              </a:ext>
            </a:extLst>
          </p:cNvPr>
          <p:cNvPicPr>
            <a:picLocks noChangeAspect="1"/>
          </p:cNvPicPr>
          <p:nvPr/>
        </p:nvPicPr>
        <p:blipFill>
          <a:blip r:embed="rId5"/>
          <a:stretch>
            <a:fillRect/>
          </a:stretch>
        </p:blipFill>
        <p:spPr>
          <a:xfrm>
            <a:off x="174431" y="2074397"/>
            <a:ext cx="4032591" cy="2796003"/>
          </a:xfrm>
          <a:prstGeom prst="rect">
            <a:avLst/>
          </a:prstGeom>
        </p:spPr>
      </p:pic>
      <p:pic>
        <p:nvPicPr>
          <p:cNvPr id="10" name="Picture 9">
            <a:extLst>
              <a:ext uri="{FF2B5EF4-FFF2-40B4-BE49-F238E27FC236}">
                <a16:creationId xmlns:a16="http://schemas.microsoft.com/office/drawing/2014/main" id="{A499AE9C-157D-72BA-202A-D1DE2602BBFD}"/>
              </a:ext>
            </a:extLst>
          </p:cNvPr>
          <p:cNvPicPr>
            <a:picLocks noChangeAspect="1"/>
          </p:cNvPicPr>
          <p:nvPr/>
        </p:nvPicPr>
        <p:blipFill>
          <a:blip r:embed="rId6"/>
          <a:stretch>
            <a:fillRect/>
          </a:stretch>
        </p:blipFill>
        <p:spPr>
          <a:xfrm>
            <a:off x="4311066" y="2074397"/>
            <a:ext cx="7706503" cy="2842370"/>
          </a:xfrm>
          <a:prstGeom prst="rect">
            <a:avLst/>
          </a:prstGeom>
        </p:spPr>
      </p:pic>
      <p:pic>
        <p:nvPicPr>
          <p:cNvPr id="3" name="Recorded Sound">
            <a:hlinkClick r:id="" action="ppaction://media"/>
            <a:extLst>
              <a:ext uri="{FF2B5EF4-FFF2-40B4-BE49-F238E27FC236}">
                <a16:creationId xmlns:a16="http://schemas.microsoft.com/office/drawing/2014/main" id="{85C2CEB3-1696-B462-E33F-7C4F435A1AB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974741356"/>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9" name="TextBox 8">
            <a:extLst>
              <a:ext uri="{FF2B5EF4-FFF2-40B4-BE49-F238E27FC236}">
                <a16:creationId xmlns:a16="http://schemas.microsoft.com/office/drawing/2014/main" id="{959A6CBE-3B8F-4BC7-8222-AABEC59A58D3}"/>
              </a:ext>
            </a:extLst>
          </p:cNvPr>
          <p:cNvSpPr txBox="1"/>
          <p:nvPr/>
        </p:nvSpPr>
        <p:spPr>
          <a:xfrm>
            <a:off x="1414066" y="929528"/>
            <a:ext cx="6942720" cy="369332"/>
          </a:xfrm>
          <a:prstGeom prst="rect">
            <a:avLst/>
          </a:prstGeom>
          <a:noFill/>
        </p:spPr>
        <p:txBody>
          <a:bodyPr wrap="square" rtlCol="0">
            <a:spAutoFit/>
          </a:bodyPr>
          <a:lstStyle/>
          <a:p>
            <a:r>
              <a:rPr lang="en-US" b="1" dirty="0">
                <a:latin typeface="Garamond" panose="02020404030301010803" pitchFamily="18" charset="0"/>
              </a:rPr>
              <a:t>Project Summary</a:t>
            </a:r>
          </a:p>
        </p:txBody>
      </p:sp>
      <p:sp>
        <p:nvSpPr>
          <p:cNvPr id="2" name="TextBox 1">
            <a:extLst>
              <a:ext uri="{FF2B5EF4-FFF2-40B4-BE49-F238E27FC236}">
                <a16:creationId xmlns:a16="http://schemas.microsoft.com/office/drawing/2014/main" id="{B9930C3A-0F93-BA51-BDF9-351B8B1501F5}"/>
              </a:ext>
            </a:extLst>
          </p:cNvPr>
          <p:cNvSpPr txBox="1"/>
          <p:nvPr/>
        </p:nvSpPr>
        <p:spPr>
          <a:xfrm>
            <a:off x="1499873" y="1486415"/>
            <a:ext cx="6856913" cy="4247317"/>
          </a:xfrm>
          <a:prstGeom prst="rect">
            <a:avLst/>
          </a:prstGeom>
          <a:noFill/>
        </p:spPr>
        <p:txBody>
          <a:bodyPr wrap="square" rtlCol="0">
            <a:spAutoFit/>
          </a:bodyPr>
          <a:lstStyle/>
          <a:p>
            <a:r>
              <a:rPr lang="en-US" dirty="0"/>
              <a:t>approximately 600 residential units total plus a mixed use parcel to be determined,  Phase I will be approximately 240.</a:t>
            </a:r>
          </a:p>
          <a:p>
            <a:endParaRPr lang="en-US" dirty="0"/>
          </a:p>
          <a:p>
            <a:r>
              <a:rPr lang="en-US" dirty="0"/>
              <a:t>Emphasis on pedestrian connectivity to Cherry Creek Trail.</a:t>
            </a:r>
          </a:p>
          <a:p>
            <a:endParaRPr lang="en-US" dirty="0"/>
          </a:p>
          <a:p>
            <a:r>
              <a:rPr lang="en-US" dirty="0"/>
              <a:t>Maximizing open space and parks within the site.</a:t>
            </a:r>
          </a:p>
          <a:p>
            <a:endParaRPr lang="en-US" dirty="0"/>
          </a:p>
          <a:p>
            <a:r>
              <a:rPr lang="en-US" dirty="0"/>
              <a:t>Enhancing interplay with neighboring amenities.</a:t>
            </a:r>
          </a:p>
          <a:p>
            <a:endParaRPr lang="en-US" dirty="0"/>
          </a:p>
          <a:p>
            <a:r>
              <a:rPr lang="en-US" dirty="0"/>
              <a:t>Creating a true ‘Place’ for people within Centennial to live and enjoy the benefits Colorado has to offer.</a:t>
            </a:r>
          </a:p>
          <a:p>
            <a:endParaRPr lang="en-US" dirty="0"/>
          </a:p>
          <a:p>
            <a:endParaRPr lang="en-US" dirty="0"/>
          </a:p>
          <a:p>
            <a:r>
              <a:rPr lang="en-US" dirty="0"/>
              <a:t> </a:t>
            </a:r>
          </a:p>
          <a:p>
            <a:endParaRPr lang="en-US" dirty="0"/>
          </a:p>
        </p:txBody>
      </p:sp>
      <p:pic>
        <p:nvPicPr>
          <p:cNvPr id="4" name="Recorded Sound">
            <a:hlinkClick r:id="" action="ppaction://media"/>
            <a:extLst>
              <a:ext uri="{FF2B5EF4-FFF2-40B4-BE49-F238E27FC236}">
                <a16:creationId xmlns:a16="http://schemas.microsoft.com/office/drawing/2014/main" id="{8EF99C73-722E-1BBC-19C1-328DB07DF9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9514225"/>
      </p:ext>
    </p:extLst>
  </p:cSld>
  <p:clrMapOvr>
    <a:masterClrMapping/>
  </p:clrMapOvr>
  <mc:AlternateContent xmlns:mc="http://schemas.openxmlformats.org/markup-compatibility/2006" xmlns:p14="http://schemas.microsoft.com/office/powerpoint/2010/main">
    <mc:Choice Requires="p14">
      <p:transition spd="slow" p14:dur="2000" advTm="24111"/>
    </mc:Choice>
    <mc:Fallback xmlns="">
      <p:transition spd="slow" advTm="24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7000">
              <a:schemeClr val="accent5">
                <a:lumMod val="20000"/>
                <a:lumOff val="80000"/>
              </a:schemeClr>
            </a:gs>
            <a:gs pos="89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161F2E-FB69-46DD-9569-64A2C71E4B45}"/>
              </a:ext>
            </a:extLst>
          </p:cNvPr>
          <p:cNvPicPr>
            <a:picLocks noChangeAspect="1"/>
          </p:cNvPicPr>
          <p:nvPr/>
        </p:nvPicPr>
        <p:blipFill rotWithShape="1">
          <a:blip r:embed="rId2">
            <a:alphaModFix amt="50000"/>
          </a:blip>
          <a:srcRect t="11461"/>
          <a:stretch/>
        </p:blipFill>
        <p:spPr>
          <a:xfrm>
            <a:off x="0" y="814751"/>
            <a:ext cx="10424159" cy="5915855"/>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3" name="TextBox 2">
            <a:extLst>
              <a:ext uri="{FF2B5EF4-FFF2-40B4-BE49-F238E27FC236}">
                <a16:creationId xmlns:a16="http://schemas.microsoft.com/office/drawing/2014/main" id="{A1ECDF3A-C799-1268-6D70-5F14A0AD715E}"/>
              </a:ext>
            </a:extLst>
          </p:cNvPr>
          <p:cNvSpPr txBox="1"/>
          <p:nvPr/>
        </p:nvSpPr>
        <p:spPr>
          <a:xfrm>
            <a:off x="705396" y="1987418"/>
            <a:ext cx="7811588" cy="2769989"/>
          </a:xfrm>
          <a:prstGeom prst="rect">
            <a:avLst/>
          </a:prstGeom>
          <a:noFill/>
        </p:spPr>
        <p:txBody>
          <a:bodyPr wrap="square" rtlCol="0">
            <a:spAutoFit/>
          </a:bodyPr>
          <a:lstStyle/>
          <a:p>
            <a:r>
              <a:rPr lang="en-US" sz="1400" b="1" u="sng" dirty="0">
                <a:latin typeface="Garamond" panose="02020404030301010803" pitchFamily="18" charset="0"/>
              </a:rPr>
              <a:t>Project team</a:t>
            </a:r>
          </a:p>
          <a:p>
            <a:endParaRPr lang="en-US" sz="1200" dirty="0">
              <a:latin typeface="Garamond" panose="02020404030301010803" pitchFamily="18" charset="0"/>
            </a:endParaRPr>
          </a:p>
          <a:p>
            <a:pPr marL="174625" indent="-174625">
              <a:buFont typeface="Arial" panose="020B0604020202020204" pitchFamily="34" charset="0"/>
              <a:buChar char="•"/>
            </a:pPr>
            <a:r>
              <a:rPr lang="en-US" sz="1400" dirty="0">
                <a:latin typeface="Garamond" panose="02020404030301010803" pitchFamily="18" charset="0"/>
              </a:rPr>
              <a:t>Applicant- Mountain Plains Investment Corp (Fetters Family)	</a:t>
            </a:r>
          </a:p>
          <a:p>
            <a:endParaRPr lang="en-US" sz="14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Development Manager-  Jason A Monforton PE</a:t>
            </a:r>
          </a:p>
          <a:p>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Planning and Landscape Architecture- </a:t>
            </a:r>
            <a:r>
              <a:rPr lang="en-US" sz="1200" dirty="0" err="1">
                <a:latin typeface="Garamond" panose="02020404030301010803" pitchFamily="18" charset="0"/>
              </a:rPr>
              <a:t>Consilium</a:t>
            </a:r>
            <a:r>
              <a:rPr lang="en-US" sz="1200" dirty="0">
                <a:latin typeface="Garamond" panose="02020404030301010803" pitchFamily="18" charset="0"/>
              </a:rPr>
              <a:t> Design</a:t>
            </a:r>
          </a:p>
          <a:p>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Civil Engineer- Dewberry</a:t>
            </a:r>
          </a:p>
          <a:p>
            <a:pPr marL="171450" indent="-171450">
              <a:buFont typeface="Arial" panose="020B0604020202020204" pitchFamily="34" charset="0"/>
              <a:buChar char="•"/>
            </a:pPr>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Surveyor-  Altura Land Consultants</a:t>
            </a:r>
          </a:p>
          <a:p>
            <a:pPr marL="171450" indent="-171450">
              <a:buFont typeface="Arial" panose="020B0604020202020204" pitchFamily="34" charset="0"/>
              <a:buChar char="•"/>
            </a:pPr>
            <a:endParaRPr lang="en-US" sz="1200" dirty="0">
              <a:latin typeface="Garamond" panose="02020404030301010803" pitchFamily="18" charset="0"/>
            </a:endParaRPr>
          </a:p>
          <a:p>
            <a:endParaRPr lang="en-US" sz="1200" dirty="0">
              <a:latin typeface="Garamond" panose="02020404030301010803" pitchFamily="18" charset="0"/>
            </a:endParaRPr>
          </a:p>
          <a:p>
            <a:pPr marL="171450" indent="-171450">
              <a:buFont typeface="Arial" panose="020B0604020202020204" pitchFamily="34" charset="0"/>
              <a:buChar char="•"/>
            </a:pPr>
            <a:endParaRPr lang="en-US" sz="1200" dirty="0">
              <a:latin typeface="Garamond" panose="02020404030301010803" pitchFamily="18" charset="0"/>
            </a:endParaRPr>
          </a:p>
        </p:txBody>
      </p:sp>
    </p:spTree>
    <p:extLst>
      <p:ext uri="{BB962C8B-B14F-4D97-AF65-F5344CB8AC3E}">
        <p14:creationId xmlns:p14="http://schemas.microsoft.com/office/powerpoint/2010/main" val="3894662018"/>
      </p:ext>
    </p:extLst>
  </p:cSld>
  <p:clrMapOvr>
    <a:masterClrMapping/>
  </p:clrMapOvr>
  <mc:AlternateContent xmlns:mc="http://schemas.openxmlformats.org/markup-compatibility/2006" xmlns:p14="http://schemas.microsoft.com/office/powerpoint/2010/main">
    <mc:Choice Requires="p14">
      <p:transition spd="slow" p14:dur="2000" advTm="20049"/>
    </mc:Choice>
    <mc:Fallback xmlns="">
      <p:transition spd="slow" advTm="2004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pic>
        <p:nvPicPr>
          <p:cNvPr id="3" name="Picture 2">
            <a:extLst>
              <a:ext uri="{FF2B5EF4-FFF2-40B4-BE49-F238E27FC236}">
                <a16:creationId xmlns:a16="http://schemas.microsoft.com/office/drawing/2014/main" id="{0A8BE829-B6E3-4F14-A78C-0C1517F67B76}"/>
              </a:ext>
            </a:extLst>
          </p:cNvPr>
          <p:cNvPicPr>
            <a:picLocks noChangeAspect="1"/>
          </p:cNvPicPr>
          <p:nvPr/>
        </p:nvPicPr>
        <p:blipFill rotWithShape="1">
          <a:blip r:embed="rId5"/>
          <a:srcRect l="2018" r="3133"/>
          <a:stretch/>
        </p:blipFill>
        <p:spPr>
          <a:xfrm>
            <a:off x="563323" y="707031"/>
            <a:ext cx="11161895" cy="5771677"/>
          </a:xfrm>
          <a:prstGeom prst="rect">
            <a:avLst/>
          </a:prstGeom>
        </p:spPr>
      </p:pic>
      <p:sp>
        <p:nvSpPr>
          <p:cNvPr id="9" name="Freeform: Shape 8">
            <a:extLst>
              <a:ext uri="{FF2B5EF4-FFF2-40B4-BE49-F238E27FC236}">
                <a16:creationId xmlns:a16="http://schemas.microsoft.com/office/drawing/2014/main" id="{349E806D-F84B-46B3-95E7-A7489AD5BF57}"/>
              </a:ext>
            </a:extLst>
          </p:cNvPr>
          <p:cNvSpPr/>
          <p:nvPr/>
        </p:nvSpPr>
        <p:spPr>
          <a:xfrm>
            <a:off x="5612522" y="2013066"/>
            <a:ext cx="1318116" cy="1548580"/>
          </a:xfrm>
          <a:custGeom>
            <a:avLst/>
            <a:gdLst>
              <a:gd name="connsiteX0" fmla="*/ 353291 w 1400695"/>
              <a:gd name="connsiteY0" fmla="*/ 37408 h 1604357"/>
              <a:gd name="connsiteX1" fmla="*/ 344978 w 1400695"/>
              <a:gd name="connsiteY1" fmla="*/ 403168 h 1604357"/>
              <a:gd name="connsiteX2" fmla="*/ 0 w 1400695"/>
              <a:gd name="connsiteY2" fmla="*/ 378230 h 1604357"/>
              <a:gd name="connsiteX3" fmla="*/ 74815 w 1400695"/>
              <a:gd name="connsiteY3" fmla="*/ 1080655 h 1604357"/>
              <a:gd name="connsiteX4" fmla="*/ 789709 w 1400695"/>
              <a:gd name="connsiteY4" fmla="*/ 1604357 h 1604357"/>
              <a:gd name="connsiteX5" fmla="*/ 1400695 w 1400695"/>
              <a:gd name="connsiteY5" fmla="*/ 1604357 h 1604357"/>
              <a:gd name="connsiteX6" fmla="*/ 739833 w 1400695"/>
              <a:gd name="connsiteY6" fmla="*/ 324197 h 1604357"/>
              <a:gd name="connsiteX7" fmla="*/ 640080 w 1400695"/>
              <a:gd name="connsiteY7" fmla="*/ 0 h 1604357"/>
              <a:gd name="connsiteX8" fmla="*/ 353291 w 1400695"/>
              <a:gd name="connsiteY8" fmla="*/ 37408 h 160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0695" h="1604357">
                <a:moveTo>
                  <a:pt x="353291" y="37408"/>
                </a:moveTo>
                <a:lnTo>
                  <a:pt x="344978" y="403168"/>
                </a:lnTo>
                <a:lnTo>
                  <a:pt x="0" y="378230"/>
                </a:lnTo>
                <a:lnTo>
                  <a:pt x="74815" y="1080655"/>
                </a:lnTo>
                <a:lnTo>
                  <a:pt x="789709" y="1604357"/>
                </a:lnTo>
                <a:lnTo>
                  <a:pt x="1400695" y="1604357"/>
                </a:lnTo>
                <a:lnTo>
                  <a:pt x="739833" y="324197"/>
                </a:lnTo>
                <a:lnTo>
                  <a:pt x="640080" y="0"/>
                </a:lnTo>
                <a:lnTo>
                  <a:pt x="353291" y="37408"/>
                </a:lnTo>
                <a:close/>
              </a:path>
            </a:pathLst>
          </a:custGeom>
          <a:noFill/>
          <a:ln w="28575">
            <a:solidFill>
              <a:srgbClr val="C0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Recorded Sound">
            <a:hlinkClick r:id="" action="ppaction://media"/>
            <a:extLst>
              <a:ext uri="{FF2B5EF4-FFF2-40B4-BE49-F238E27FC236}">
                <a16:creationId xmlns:a16="http://schemas.microsoft.com/office/drawing/2014/main" id="{75B1EE84-908F-5275-D7A9-1954B7243F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11205738"/>
      </p:ext>
    </p:extLst>
  </p:cSld>
  <p:clrMapOvr>
    <a:masterClrMapping/>
  </p:clrMapOvr>
  <mc:AlternateContent xmlns:mc="http://schemas.openxmlformats.org/markup-compatibility/2006" xmlns:p14="http://schemas.microsoft.com/office/powerpoint/2010/main">
    <mc:Choice Requires="p14">
      <p:transition spd="slow" p14:dur="2000" advTm="67554"/>
    </mc:Choice>
    <mc:Fallback xmlns="">
      <p:transition spd="slow" advTm="6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819ACF-6421-46BB-A80F-D41346989FFB}"/>
              </a:ext>
            </a:extLst>
          </p:cNvPr>
          <p:cNvPicPr>
            <a:picLocks noChangeAspect="1"/>
          </p:cNvPicPr>
          <p:nvPr/>
        </p:nvPicPr>
        <p:blipFill>
          <a:blip r:embed="rId4"/>
          <a:stretch>
            <a:fillRect/>
          </a:stretch>
        </p:blipFill>
        <p:spPr>
          <a:xfrm>
            <a:off x="1250610" y="742850"/>
            <a:ext cx="10575630" cy="5917687"/>
          </a:xfrm>
          <a:prstGeom prst="rect">
            <a:avLst/>
          </a:prstGeom>
        </p:spPr>
      </p:pic>
      <p:sp>
        <p:nvSpPr>
          <p:cNvPr id="9" name="TextBox 8">
            <a:extLst>
              <a:ext uri="{FF2B5EF4-FFF2-40B4-BE49-F238E27FC236}">
                <a16:creationId xmlns:a16="http://schemas.microsoft.com/office/drawing/2014/main" id="{8B9A3E5C-D4C1-4DC6-97B0-F9EAEC2FBC62}"/>
              </a:ext>
            </a:extLst>
          </p:cNvPr>
          <p:cNvSpPr txBox="1"/>
          <p:nvPr/>
        </p:nvSpPr>
        <p:spPr>
          <a:xfrm>
            <a:off x="1419501" y="1193070"/>
            <a:ext cx="4110441" cy="2492990"/>
          </a:xfrm>
          <a:prstGeom prst="rect">
            <a:avLst/>
          </a:prstGeom>
          <a:solidFill>
            <a:schemeClr val="bg2">
              <a:lumMod val="75000"/>
            </a:schemeClr>
          </a:solidFill>
        </p:spPr>
        <p:txBody>
          <a:bodyPr wrap="square" rtlCol="0">
            <a:spAutoFit/>
          </a:bodyPr>
          <a:lstStyle/>
          <a:p>
            <a:r>
              <a:rPr lang="en-US" dirty="0">
                <a:latin typeface="Garamond" panose="02020404030301010803" pitchFamily="18" charset="0"/>
              </a:rPr>
              <a:t>Preliminary Unit Yield</a:t>
            </a:r>
          </a:p>
          <a:p>
            <a:endParaRPr lang="en-US" sz="1200" dirty="0">
              <a:latin typeface="Garamond" panose="02020404030301010803" pitchFamily="18" charset="0"/>
            </a:endParaRPr>
          </a:p>
          <a:p>
            <a:r>
              <a:rPr lang="en-US" sz="1200" dirty="0">
                <a:latin typeface="Garamond" panose="02020404030301010803" pitchFamily="18" charset="0"/>
              </a:rPr>
              <a:t>Single Family Detached (Traditional)	114 lots</a:t>
            </a:r>
          </a:p>
          <a:p>
            <a:r>
              <a:rPr lang="en-US" sz="1200" dirty="0">
                <a:latin typeface="Garamond" panose="02020404030301010803" pitchFamily="18" charset="0"/>
              </a:rPr>
              <a:t>Single Family Detached (Small lot)	  82 lots</a:t>
            </a:r>
          </a:p>
          <a:p>
            <a:r>
              <a:rPr lang="en-US" sz="1200" dirty="0">
                <a:latin typeface="Garamond" panose="02020404030301010803" pitchFamily="18" charset="0"/>
              </a:rPr>
              <a:t>Single Family Detached (Cluster)	198 lots</a:t>
            </a:r>
          </a:p>
          <a:p>
            <a:r>
              <a:rPr lang="en-US" sz="1200" u="sng" dirty="0">
                <a:latin typeface="Garamond" panose="02020404030301010803" pitchFamily="18" charset="0"/>
              </a:rPr>
              <a:t>Single Family Attached  (Townhomes)	207 lots</a:t>
            </a:r>
          </a:p>
          <a:p>
            <a:r>
              <a:rPr lang="en-US" sz="1200" dirty="0">
                <a:latin typeface="Garamond" panose="02020404030301010803" pitchFamily="18" charset="0"/>
              </a:rPr>
              <a:t>		Total	601 lots</a:t>
            </a: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dirty="0"/>
          </a:p>
        </p:txBody>
      </p:sp>
      <p:pic>
        <p:nvPicPr>
          <p:cNvPr id="12" name="Picture 11" descr="A picture containing text, clipart&#10;&#10;Description automatically generated">
            <a:extLst>
              <a:ext uri="{FF2B5EF4-FFF2-40B4-BE49-F238E27FC236}">
                <a16:creationId xmlns:a16="http://schemas.microsoft.com/office/drawing/2014/main" id="{479BD09E-1D80-464F-A717-50ABD50B89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pic>
        <p:nvPicPr>
          <p:cNvPr id="2" name="Recorded Sound">
            <a:hlinkClick r:id="" action="ppaction://media"/>
            <a:extLst>
              <a:ext uri="{FF2B5EF4-FFF2-40B4-BE49-F238E27FC236}">
                <a16:creationId xmlns:a16="http://schemas.microsoft.com/office/drawing/2014/main" id="{9B8E300E-ECE9-66B1-9BE3-07B0C9930F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419933234"/>
      </p:ext>
    </p:extLst>
  </p:cSld>
  <p:clrMapOvr>
    <a:masterClrMapping/>
  </p:clrMapOvr>
  <mc:AlternateContent xmlns:mc="http://schemas.openxmlformats.org/markup-compatibility/2006" xmlns:p14="http://schemas.microsoft.com/office/powerpoint/2010/main">
    <mc:Choice Requires="p14">
      <p:transition spd="slow" p14:dur="2000" advTm="31193"/>
    </mc:Choice>
    <mc:Fallback xmlns="">
      <p:transition spd="slow" advTm="31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4" name="TextBox 3">
            <a:extLst>
              <a:ext uri="{FF2B5EF4-FFF2-40B4-BE49-F238E27FC236}">
                <a16:creationId xmlns:a16="http://schemas.microsoft.com/office/drawing/2014/main" id="{80643852-FB70-437B-8BA6-896248C47862}"/>
              </a:ext>
            </a:extLst>
          </p:cNvPr>
          <p:cNvSpPr txBox="1"/>
          <p:nvPr/>
        </p:nvSpPr>
        <p:spPr>
          <a:xfrm>
            <a:off x="757646" y="1712969"/>
            <a:ext cx="7811588" cy="3323987"/>
          </a:xfrm>
          <a:prstGeom prst="rect">
            <a:avLst/>
          </a:prstGeom>
          <a:noFill/>
        </p:spPr>
        <p:txBody>
          <a:bodyPr wrap="square" rtlCol="0">
            <a:spAutoFit/>
          </a:bodyPr>
          <a:lstStyle/>
          <a:p>
            <a:r>
              <a:rPr lang="en-US" sz="1400" b="1" u="sng" dirty="0">
                <a:latin typeface="Garamond" panose="02020404030301010803" pitchFamily="18" charset="0"/>
              </a:rPr>
              <a:t>Site Plan General details</a:t>
            </a:r>
          </a:p>
          <a:p>
            <a:endParaRPr lang="en-US" sz="1200" dirty="0">
              <a:latin typeface="Garamond" panose="02020404030301010803" pitchFamily="18" charset="0"/>
            </a:endParaRPr>
          </a:p>
          <a:p>
            <a:pPr marL="174625" indent="-174625">
              <a:buFont typeface="Arial" panose="020B0604020202020204" pitchFamily="34" charset="0"/>
              <a:buChar char="•"/>
            </a:pPr>
            <a:r>
              <a:rPr lang="en-US" sz="1400" dirty="0">
                <a:latin typeface="Garamond" panose="02020404030301010803" pitchFamily="18" charset="0"/>
              </a:rPr>
              <a:t>City of Centennial approval required		</a:t>
            </a:r>
          </a:p>
          <a:p>
            <a:endParaRPr lang="en-US" sz="14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Water and sanitary sewer provide  by ACWWA.</a:t>
            </a:r>
          </a:p>
          <a:p>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Storm Runoff Detention per SEMSWA requirements</a:t>
            </a:r>
          </a:p>
          <a:p>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Floodplain Modifications Study in process (no detrimental effects to adjacent, downstream, or upstream, properties</a:t>
            </a:r>
          </a:p>
          <a:p>
            <a:pPr marL="171450" indent="-171450">
              <a:buFont typeface="Arial" panose="020B0604020202020204" pitchFamily="34" charset="0"/>
              <a:buChar char="•"/>
            </a:pPr>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Approximately 600 single family residential units</a:t>
            </a:r>
          </a:p>
          <a:p>
            <a:pPr marL="171450" indent="-171450">
              <a:buFont typeface="Arial" panose="020B0604020202020204" pitchFamily="34" charset="0"/>
              <a:buChar char="•"/>
            </a:pPr>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Approximately 2 acres of mixed-use area (specific user to be determined)</a:t>
            </a:r>
          </a:p>
          <a:p>
            <a:pPr marL="171450" indent="-171450">
              <a:buFont typeface="Arial" panose="020B0604020202020204" pitchFamily="34" charset="0"/>
              <a:buChar char="•"/>
            </a:pPr>
            <a:endParaRPr lang="en-US" sz="1200" dirty="0">
              <a:latin typeface="Garamond" panose="02020404030301010803" pitchFamily="18" charset="0"/>
            </a:endParaRPr>
          </a:p>
          <a:p>
            <a:pPr marL="171450" indent="-171450">
              <a:buFont typeface="Arial" panose="020B0604020202020204" pitchFamily="34" charset="0"/>
              <a:buChar char="•"/>
            </a:pPr>
            <a:r>
              <a:rPr lang="en-US" sz="1200" dirty="0">
                <a:latin typeface="Garamond" panose="02020404030301010803" pitchFamily="18" charset="0"/>
              </a:rPr>
              <a:t>Proposing to develop the site in 3 phases. </a:t>
            </a:r>
          </a:p>
          <a:p>
            <a:pPr marL="171450" indent="-171450">
              <a:buFont typeface="Arial" panose="020B0604020202020204" pitchFamily="34" charset="0"/>
              <a:buChar char="•"/>
            </a:pPr>
            <a:endParaRPr lang="en-US" sz="1200" dirty="0">
              <a:latin typeface="Garamond" panose="02020404030301010803" pitchFamily="18" charset="0"/>
            </a:endParaRPr>
          </a:p>
          <a:p>
            <a:pPr marL="171450" indent="-171450">
              <a:buFont typeface="Arial" panose="020B0604020202020204" pitchFamily="34" charset="0"/>
              <a:buChar char="•"/>
            </a:pPr>
            <a:endParaRPr lang="en-US" sz="1200" dirty="0">
              <a:latin typeface="Garamond" panose="02020404030301010803" pitchFamily="18" charset="0"/>
            </a:endParaRPr>
          </a:p>
        </p:txBody>
      </p:sp>
      <p:pic>
        <p:nvPicPr>
          <p:cNvPr id="1026" name="Picture 2" descr="Parker, Colorado Trails &amp;amp; Trail Maps | TrailLink">
            <a:extLst>
              <a:ext uri="{FF2B5EF4-FFF2-40B4-BE49-F238E27FC236}">
                <a16:creationId xmlns:a16="http://schemas.microsoft.com/office/drawing/2014/main" id="{25D8C484-425F-473C-B812-9BB75D655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446" y="337718"/>
            <a:ext cx="2925535" cy="1950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51306034-EF55-29DD-DEC1-53BEE619DF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708657107"/>
      </p:ext>
    </p:extLst>
  </p:cSld>
  <p:clrMapOvr>
    <a:masterClrMapping/>
  </p:clrMapOvr>
  <mc:AlternateContent xmlns:mc="http://schemas.openxmlformats.org/markup-compatibility/2006" xmlns:p14="http://schemas.microsoft.com/office/powerpoint/2010/main">
    <mc:Choice Requires="p14">
      <p:transition spd="slow" p14:dur="2000" advTm="37045"/>
    </mc:Choice>
    <mc:Fallback xmlns="">
      <p:transition spd="slow" advTm="37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4" name="TextBox 3">
            <a:extLst>
              <a:ext uri="{FF2B5EF4-FFF2-40B4-BE49-F238E27FC236}">
                <a16:creationId xmlns:a16="http://schemas.microsoft.com/office/drawing/2014/main" id="{80643852-FB70-437B-8BA6-896248C47862}"/>
              </a:ext>
            </a:extLst>
          </p:cNvPr>
          <p:cNvSpPr txBox="1"/>
          <p:nvPr/>
        </p:nvSpPr>
        <p:spPr>
          <a:xfrm>
            <a:off x="870858" y="826136"/>
            <a:ext cx="8657190" cy="1431161"/>
          </a:xfrm>
          <a:prstGeom prst="rect">
            <a:avLst/>
          </a:prstGeom>
          <a:noFill/>
        </p:spPr>
        <p:txBody>
          <a:bodyPr wrap="square" rtlCol="0">
            <a:spAutoFit/>
          </a:bodyPr>
          <a:lstStyle/>
          <a:p>
            <a:r>
              <a:rPr lang="en-US" sz="1400" b="1" u="sng" dirty="0">
                <a:latin typeface="Garamond" panose="02020404030301010803" pitchFamily="18" charset="0"/>
              </a:rPr>
              <a:t>Phasing</a:t>
            </a:r>
          </a:p>
          <a:p>
            <a:endParaRPr lang="en-US" sz="1200" dirty="0">
              <a:latin typeface="Garamond" panose="02020404030301010803" pitchFamily="18" charset="0"/>
            </a:endParaRPr>
          </a:p>
          <a:p>
            <a:pPr marL="174625" indent="-174625">
              <a:buFont typeface="Arial" panose="020B0604020202020204" pitchFamily="34" charset="0"/>
              <a:buChar char="•"/>
            </a:pPr>
            <a:r>
              <a:rPr lang="en-US" sz="1400" dirty="0">
                <a:latin typeface="Garamond" panose="02020404030301010803" pitchFamily="18" charset="0"/>
              </a:rPr>
              <a:t>Phase I – Northeast portion of the site between Parker Road and proposed Cherokee trail.	</a:t>
            </a:r>
          </a:p>
          <a:p>
            <a:endParaRPr lang="en-US" sz="1100" dirty="0">
              <a:latin typeface="Garamond" panose="02020404030301010803" pitchFamily="18" charset="0"/>
            </a:endParaRPr>
          </a:p>
          <a:p>
            <a:pPr marL="174625" indent="-174625">
              <a:buFont typeface="Arial" panose="020B0604020202020204" pitchFamily="34" charset="0"/>
              <a:buChar char="•"/>
            </a:pPr>
            <a:r>
              <a:rPr lang="en-US" sz="1200" dirty="0">
                <a:latin typeface="Garamond" panose="02020404030301010803" pitchFamily="18" charset="0"/>
              </a:rPr>
              <a:t>Phase II – Western edge of site along Cherry Creek portion of the site between Parker Road and proposed Cherokee trail.</a:t>
            </a:r>
          </a:p>
          <a:p>
            <a:pPr marL="174625" indent="-174625">
              <a:buFont typeface="Arial" panose="020B0604020202020204" pitchFamily="34" charset="0"/>
              <a:buChar char="•"/>
            </a:pPr>
            <a:endParaRPr lang="en-US" sz="1200" dirty="0">
              <a:latin typeface="Garamond" panose="02020404030301010803" pitchFamily="18" charset="0"/>
            </a:endParaRPr>
          </a:p>
          <a:p>
            <a:pPr marL="174625" indent="-174625">
              <a:buFont typeface="Arial" panose="020B0604020202020204" pitchFamily="34" charset="0"/>
              <a:buChar char="•"/>
            </a:pPr>
            <a:r>
              <a:rPr lang="en-US" sz="1200" dirty="0">
                <a:latin typeface="Garamond" panose="02020404030301010803" pitchFamily="18" charset="0"/>
              </a:rPr>
              <a:t>Phase III –Southern portion of the site between Parker Road and Cherry Creek near the 17 mile house property.</a:t>
            </a:r>
          </a:p>
        </p:txBody>
      </p:sp>
      <p:pic>
        <p:nvPicPr>
          <p:cNvPr id="5" name="Picture 4">
            <a:extLst>
              <a:ext uri="{FF2B5EF4-FFF2-40B4-BE49-F238E27FC236}">
                <a16:creationId xmlns:a16="http://schemas.microsoft.com/office/drawing/2014/main" id="{EF96717A-49A9-7C8F-9A17-C51696538CE8}"/>
              </a:ext>
            </a:extLst>
          </p:cNvPr>
          <p:cNvPicPr>
            <a:picLocks noChangeAspect="1"/>
          </p:cNvPicPr>
          <p:nvPr/>
        </p:nvPicPr>
        <p:blipFill>
          <a:blip r:embed="rId5"/>
          <a:stretch>
            <a:fillRect/>
          </a:stretch>
        </p:blipFill>
        <p:spPr>
          <a:xfrm>
            <a:off x="1703294" y="2257297"/>
            <a:ext cx="7467600" cy="4171950"/>
          </a:xfrm>
          <a:prstGeom prst="rect">
            <a:avLst/>
          </a:prstGeom>
        </p:spPr>
      </p:pic>
      <p:pic>
        <p:nvPicPr>
          <p:cNvPr id="2" name="Recorded Sound">
            <a:hlinkClick r:id="" action="ppaction://media"/>
            <a:extLst>
              <a:ext uri="{FF2B5EF4-FFF2-40B4-BE49-F238E27FC236}">
                <a16:creationId xmlns:a16="http://schemas.microsoft.com/office/drawing/2014/main" id="{FE823F8E-5003-1C7C-6BB1-83CF5ED9BE1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77834787"/>
      </p:ext>
    </p:extLst>
  </p:cSld>
  <p:clrMapOvr>
    <a:masterClrMapping/>
  </p:clrMapOvr>
  <mc:AlternateContent xmlns:mc="http://schemas.openxmlformats.org/markup-compatibility/2006" xmlns:p14="http://schemas.microsoft.com/office/powerpoint/2010/main">
    <mc:Choice Requires="p14">
      <p:transition spd="slow" p14:dur="2000" advTm="32795"/>
    </mc:Choice>
    <mc:Fallback xmlns="">
      <p:transition spd="slow" advTm="3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9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4" name="TextBox 3">
            <a:extLst>
              <a:ext uri="{FF2B5EF4-FFF2-40B4-BE49-F238E27FC236}">
                <a16:creationId xmlns:a16="http://schemas.microsoft.com/office/drawing/2014/main" id="{80643852-FB70-437B-8BA6-896248C47862}"/>
              </a:ext>
            </a:extLst>
          </p:cNvPr>
          <p:cNvSpPr txBox="1"/>
          <p:nvPr/>
        </p:nvSpPr>
        <p:spPr>
          <a:xfrm>
            <a:off x="4346806" y="463048"/>
            <a:ext cx="2741295" cy="369332"/>
          </a:xfrm>
          <a:prstGeom prst="rect">
            <a:avLst/>
          </a:prstGeom>
          <a:noFill/>
        </p:spPr>
        <p:txBody>
          <a:bodyPr wrap="square" rtlCol="0">
            <a:spAutoFit/>
          </a:bodyPr>
          <a:lstStyle/>
          <a:p>
            <a:pPr algn="ctr"/>
            <a:r>
              <a:rPr lang="en-US" b="1" u="sng" dirty="0">
                <a:latin typeface="Garamond" panose="02020404030301010803" pitchFamily="18" charset="0"/>
              </a:rPr>
              <a:t>Site Plan:</a:t>
            </a:r>
          </a:p>
        </p:txBody>
      </p:sp>
      <p:pic>
        <p:nvPicPr>
          <p:cNvPr id="2" name="Recorded Sound">
            <a:hlinkClick r:id="" action="ppaction://media"/>
            <a:extLst>
              <a:ext uri="{FF2B5EF4-FFF2-40B4-BE49-F238E27FC236}">
                <a16:creationId xmlns:a16="http://schemas.microsoft.com/office/drawing/2014/main" id="{A8357C59-497C-3AB7-9CB9-D9526F1213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pic>
        <p:nvPicPr>
          <p:cNvPr id="6" name="Picture 5">
            <a:extLst>
              <a:ext uri="{FF2B5EF4-FFF2-40B4-BE49-F238E27FC236}">
                <a16:creationId xmlns:a16="http://schemas.microsoft.com/office/drawing/2014/main" id="{965E4F78-699D-3BF7-A6DE-B72D08116EA2}"/>
              </a:ext>
            </a:extLst>
          </p:cNvPr>
          <p:cNvPicPr>
            <a:picLocks noChangeAspect="1"/>
          </p:cNvPicPr>
          <p:nvPr/>
        </p:nvPicPr>
        <p:blipFill>
          <a:blip r:embed="rId6"/>
          <a:stretch>
            <a:fillRect/>
          </a:stretch>
        </p:blipFill>
        <p:spPr>
          <a:xfrm>
            <a:off x="536029" y="818538"/>
            <a:ext cx="8523888" cy="5912068"/>
          </a:xfrm>
          <a:prstGeom prst="rect">
            <a:avLst/>
          </a:prstGeom>
        </p:spPr>
      </p:pic>
    </p:spTree>
    <p:extLst>
      <p:ext uri="{BB962C8B-B14F-4D97-AF65-F5344CB8AC3E}">
        <p14:creationId xmlns:p14="http://schemas.microsoft.com/office/powerpoint/2010/main" val="1067384649"/>
      </p:ext>
    </p:extLst>
  </p:cSld>
  <p:clrMapOvr>
    <a:masterClrMapping/>
  </p:clrMapOvr>
  <mc:AlternateContent xmlns:mc="http://schemas.openxmlformats.org/markup-compatibility/2006" xmlns:p14="http://schemas.microsoft.com/office/powerpoint/2010/main">
    <mc:Choice Requires="p14">
      <p:transition spd="slow" p14:dur="2000" advTm="12850"/>
    </mc:Choice>
    <mc:Fallback xmlns="">
      <p:transition spd="slow" advTm="12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4" name="TextBox 3">
            <a:extLst>
              <a:ext uri="{FF2B5EF4-FFF2-40B4-BE49-F238E27FC236}">
                <a16:creationId xmlns:a16="http://schemas.microsoft.com/office/drawing/2014/main" id="{80643852-FB70-437B-8BA6-896248C47862}"/>
              </a:ext>
            </a:extLst>
          </p:cNvPr>
          <p:cNvSpPr txBox="1"/>
          <p:nvPr/>
        </p:nvSpPr>
        <p:spPr>
          <a:xfrm>
            <a:off x="651189" y="1704522"/>
            <a:ext cx="7739058" cy="1508105"/>
          </a:xfrm>
          <a:prstGeom prst="rect">
            <a:avLst/>
          </a:prstGeom>
          <a:noFill/>
        </p:spPr>
        <p:txBody>
          <a:bodyPr wrap="square" rtlCol="0">
            <a:spAutoFit/>
          </a:bodyPr>
          <a:lstStyle/>
          <a:p>
            <a:r>
              <a:rPr lang="en-US" sz="1400" dirty="0">
                <a:latin typeface="Garamond" panose="02020404030301010803" pitchFamily="18" charset="0"/>
              </a:rPr>
              <a:t>The Vermilion Creek project is working with the City of Centennial very diligently to maximize pedestrian connectivity, enhance open spaces and parks (without forgetting about conserving water), and minimizing traffic impacts on the surrounding areas.</a:t>
            </a:r>
          </a:p>
          <a:p>
            <a:endParaRPr lang="en-US" sz="14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pic>
        <p:nvPicPr>
          <p:cNvPr id="1026" name="Picture 2" descr="Parker, Colorado Trails &amp;amp; Trail Maps | TrailLink">
            <a:extLst>
              <a:ext uri="{FF2B5EF4-FFF2-40B4-BE49-F238E27FC236}">
                <a16:creationId xmlns:a16="http://schemas.microsoft.com/office/drawing/2014/main" id="{25D8C484-425F-473C-B812-9BB75D655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446" y="337718"/>
            <a:ext cx="2925535" cy="1950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8E83EC-FDC8-4E7A-A18C-9F65B8F0017B}"/>
              </a:ext>
            </a:extLst>
          </p:cNvPr>
          <p:cNvSpPr txBox="1"/>
          <p:nvPr/>
        </p:nvSpPr>
        <p:spPr>
          <a:xfrm>
            <a:off x="584019" y="974342"/>
            <a:ext cx="2854506" cy="646331"/>
          </a:xfrm>
          <a:prstGeom prst="rect">
            <a:avLst/>
          </a:prstGeom>
          <a:noFill/>
        </p:spPr>
        <p:txBody>
          <a:bodyPr wrap="square" rtlCol="0">
            <a:spAutoFit/>
          </a:bodyPr>
          <a:lstStyle/>
          <a:p>
            <a:r>
              <a:rPr lang="en-US" b="1" u="sng" dirty="0">
                <a:latin typeface="Garamond" panose="02020404030301010803" pitchFamily="18" charset="0"/>
              </a:rPr>
              <a:t>Traffic, Parks. &amp; Pedestrian Connectivity</a:t>
            </a:r>
          </a:p>
        </p:txBody>
      </p:sp>
      <p:sp>
        <p:nvSpPr>
          <p:cNvPr id="2" name="TextBox 1">
            <a:extLst>
              <a:ext uri="{FF2B5EF4-FFF2-40B4-BE49-F238E27FC236}">
                <a16:creationId xmlns:a16="http://schemas.microsoft.com/office/drawing/2014/main" id="{D73E1253-8F3F-FA10-A472-9A075465C360}"/>
              </a:ext>
            </a:extLst>
          </p:cNvPr>
          <p:cNvSpPr txBox="1"/>
          <p:nvPr/>
        </p:nvSpPr>
        <p:spPr>
          <a:xfrm>
            <a:off x="584019" y="2621139"/>
            <a:ext cx="2854506" cy="369332"/>
          </a:xfrm>
          <a:prstGeom prst="rect">
            <a:avLst/>
          </a:prstGeom>
          <a:noFill/>
        </p:spPr>
        <p:txBody>
          <a:bodyPr wrap="square" rtlCol="0">
            <a:spAutoFit/>
          </a:bodyPr>
          <a:lstStyle/>
          <a:p>
            <a:r>
              <a:rPr lang="en-US" b="1" u="sng" dirty="0">
                <a:latin typeface="Garamond" panose="02020404030301010803" pitchFamily="18" charset="0"/>
              </a:rPr>
              <a:t>Traffic calming measures</a:t>
            </a:r>
          </a:p>
        </p:txBody>
      </p:sp>
      <p:sp>
        <p:nvSpPr>
          <p:cNvPr id="3" name="TextBox 2">
            <a:extLst>
              <a:ext uri="{FF2B5EF4-FFF2-40B4-BE49-F238E27FC236}">
                <a16:creationId xmlns:a16="http://schemas.microsoft.com/office/drawing/2014/main" id="{5C61EB85-D666-5178-CAA8-DD60982780EF}"/>
              </a:ext>
            </a:extLst>
          </p:cNvPr>
          <p:cNvSpPr txBox="1"/>
          <p:nvPr/>
        </p:nvSpPr>
        <p:spPr>
          <a:xfrm>
            <a:off x="584019" y="2919571"/>
            <a:ext cx="7739058" cy="1508105"/>
          </a:xfrm>
          <a:prstGeom prst="rect">
            <a:avLst/>
          </a:prstGeom>
          <a:noFill/>
        </p:spPr>
        <p:txBody>
          <a:bodyPr wrap="square" rtlCol="0">
            <a:spAutoFit/>
          </a:bodyPr>
          <a:lstStyle/>
          <a:p>
            <a:r>
              <a:rPr lang="en-US" sz="1400" dirty="0">
                <a:latin typeface="Garamond" panose="02020404030301010803" pitchFamily="18" charset="0"/>
              </a:rPr>
              <a:t>Vermilion Creek’s development team has been working with the City of Centennial and is hoping to utilize one or more traffic calming measures such as round abouts, curb bump outs and 0 through streets to help slow down traffic and minimize cut through traffic from Broncos parkway and Parker Road.</a:t>
            </a:r>
          </a:p>
          <a:p>
            <a:endParaRPr lang="en-US" sz="14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pic>
        <p:nvPicPr>
          <p:cNvPr id="5" name="Recorded Sound">
            <a:hlinkClick r:id="" action="ppaction://media"/>
            <a:extLst>
              <a:ext uri="{FF2B5EF4-FFF2-40B4-BE49-F238E27FC236}">
                <a16:creationId xmlns:a16="http://schemas.microsoft.com/office/drawing/2014/main" id="{32B586D8-6413-B158-1E8C-EA4F67E3A15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433207244"/>
      </p:ext>
    </p:extLst>
  </p:cSld>
  <p:clrMapOvr>
    <a:masterClrMapping/>
  </p:clrMapOvr>
  <mc:AlternateContent xmlns:mc="http://schemas.openxmlformats.org/markup-compatibility/2006" xmlns:p14="http://schemas.microsoft.com/office/powerpoint/2010/main">
    <mc:Choice Requires="p14">
      <p:transition spd="slow" p14:dur="2000" advTm="44497"/>
    </mc:Choice>
    <mc:Fallback xmlns="">
      <p:transition spd="slow" advTm="44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4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clipart&#10;&#10;Description automatically generated">
            <a:extLst>
              <a:ext uri="{FF2B5EF4-FFF2-40B4-BE49-F238E27FC236}">
                <a16:creationId xmlns:a16="http://schemas.microsoft.com/office/drawing/2014/main" id="{1875B6E3-265F-4A34-932E-6F2D64CBB5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31" y="127394"/>
            <a:ext cx="1881999" cy="480291"/>
          </a:xfrm>
          <a:prstGeom prst="rect">
            <a:avLst/>
          </a:prstGeom>
        </p:spPr>
      </p:pic>
      <p:sp>
        <p:nvSpPr>
          <p:cNvPr id="4" name="TextBox 3">
            <a:extLst>
              <a:ext uri="{FF2B5EF4-FFF2-40B4-BE49-F238E27FC236}">
                <a16:creationId xmlns:a16="http://schemas.microsoft.com/office/drawing/2014/main" id="{80643852-FB70-437B-8BA6-896248C47862}"/>
              </a:ext>
            </a:extLst>
          </p:cNvPr>
          <p:cNvSpPr txBox="1"/>
          <p:nvPr/>
        </p:nvSpPr>
        <p:spPr>
          <a:xfrm>
            <a:off x="893379" y="1343674"/>
            <a:ext cx="7550656" cy="1292662"/>
          </a:xfrm>
          <a:prstGeom prst="rect">
            <a:avLst/>
          </a:prstGeom>
          <a:noFill/>
        </p:spPr>
        <p:txBody>
          <a:bodyPr wrap="square" rtlCol="0">
            <a:spAutoFit/>
          </a:bodyPr>
          <a:lstStyle/>
          <a:p>
            <a:r>
              <a:rPr lang="en-US" sz="1400" dirty="0">
                <a:latin typeface="Garamond" panose="02020404030301010803" pitchFamily="18" charset="0"/>
              </a:rPr>
              <a:t>Open space above and beyond City of Centennial Requirements, with an emphasis on pedestrian connectivity and community enhancement.</a:t>
            </a:r>
          </a:p>
          <a:p>
            <a:endParaRPr lang="en-US" sz="14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a:p>
            <a:endParaRPr lang="en-US" sz="1200" dirty="0">
              <a:latin typeface="Garamond" panose="02020404030301010803" pitchFamily="18" charset="0"/>
            </a:endParaRPr>
          </a:p>
        </p:txBody>
      </p:sp>
      <p:pic>
        <p:nvPicPr>
          <p:cNvPr id="1026" name="Picture 2" descr="Parker, Colorado Trails &amp;amp; Trail Maps | TrailLink">
            <a:extLst>
              <a:ext uri="{FF2B5EF4-FFF2-40B4-BE49-F238E27FC236}">
                <a16:creationId xmlns:a16="http://schemas.microsoft.com/office/drawing/2014/main" id="{25D8C484-425F-473C-B812-9BB75D655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2446" y="337718"/>
            <a:ext cx="2925535" cy="19503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8E83EC-FDC8-4E7A-A18C-9F65B8F0017B}"/>
              </a:ext>
            </a:extLst>
          </p:cNvPr>
          <p:cNvSpPr txBox="1"/>
          <p:nvPr/>
        </p:nvSpPr>
        <p:spPr>
          <a:xfrm>
            <a:off x="584019" y="974342"/>
            <a:ext cx="2854506" cy="369332"/>
          </a:xfrm>
          <a:prstGeom prst="rect">
            <a:avLst/>
          </a:prstGeom>
          <a:noFill/>
        </p:spPr>
        <p:txBody>
          <a:bodyPr wrap="square" rtlCol="0">
            <a:spAutoFit/>
          </a:bodyPr>
          <a:lstStyle/>
          <a:p>
            <a:r>
              <a:rPr lang="en-US" b="1" u="sng" dirty="0">
                <a:latin typeface="Garamond" panose="02020404030301010803" pitchFamily="18" charset="0"/>
              </a:rPr>
              <a:t>Open space and Parks</a:t>
            </a:r>
          </a:p>
        </p:txBody>
      </p:sp>
      <p:pic>
        <p:nvPicPr>
          <p:cNvPr id="8" name="Picture 7">
            <a:extLst>
              <a:ext uri="{FF2B5EF4-FFF2-40B4-BE49-F238E27FC236}">
                <a16:creationId xmlns:a16="http://schemas.microsoft.com/office/drawing/2014/main" id="{75EAFCBB-05BA-03CA-B5ED-F6964F2C084E}"/>
              </a:ext>
            </a:extLst>
          </p:cNvPr>
          <p:cNvPicPr>
            <a:picLocks noChangeAspect="1"/>
          </p:cNvPicPr>
          <p:nvPr/>
        </p:nvPicPr>
        <p:blipFill>
          <a:blip r:embed="rId6"/>
          <a:stretch>
            <a:fillRect/>
          </a:stretch>
        </p:blipFill>
        <p:spPr>
          <a:xfrm rot="16200000">
            <a:off x="2074110" y="1031325"/>
            <a:ext cx="4779953" cy="6697313"/>
          </a:xfrm>
          <a:prstGeom prst="rect">
            <a:avLst/>
          </a:prstGeom>
        </p:spPr>
      </p:pic>
      <p:pic>
        <p:nvPicPr>
          <p:cNvPr id="9" name="Recorded Sound">
            <a:hlinkClick r:id="" action="ppaction://media"/>
            <a:extLst>
              <a:ext uri="{FF2B5EF4-FFF2-40B4-BE49-F238E27FC236}">
                <a16:creationId xmlns:a16="http://schemas.microsoft.com/office/drawing/2014/main" id="{E5304A11-D664-4D60-4E76-147717DBC80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016932136"/>
      </p:ext>
    </p:extLst>
  </p:cSld>
  <p:clrMapOvr>
    <a:masterClrMapping/>
  </p:clrMapOvr>
  <mc:AlternateContent xmlns:mc="http://schemas.openxmlformats.org/markup-compatibility/2006" xmlns:p14="http://schemas.microsoft.com/office/powerpoint/2010/main">
    <mc:Choice Requires="p14">
      <p:transition spd="slow" p14:dur="2000" advTm="27919"/>
    </mc:Choice>
    <mc:Fallback xmlns="">
      <p:transition spd="slow" advTm="27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16979</TotalTime>
  <Words>535</Words>
  <Application>Microsoft Office PowerPoint</Application>
  <PresentationFormat>Widescreen</PresentationFormat>
  <Paragraphs>91</Paragraphs>
  <Slides>14</Slides>
  <Notes>0</Notes>
  <HiddenSlides>0</HiddenSlides>
  <MMClips>12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Garamond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Donald Rosier</dc:creator>
  <cp:lastModifiedBy>Michael Gradis</cp:lastModifiedBy>
  <cp:revision>47</cp:revision>
  <dcterms:created xsi:type="dcterms:W3CDTF">2022-01-03T03:43:21Z</dcterms:created>
  <dcterms:modified xsi:type="dcterms:W3CDTF">2022-09-08T21:33:19Z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2022-09-08T21:33:19Z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f1b902f4-5f52-49f7-91bb-24c825312eb7</vt:lpwstr>
  </property>
  <property fmtid="{D5CDD505-2E9C-101B-9397-08002B2CF9AE}" pid="7" name="MSIP_Label_defa4170-0d19-0005-0004-bc88714345d2_ActionId">
    <vt:lpwstr>f85768a9-72b8-487f-a07a-fe1d2876fc90</vt:lpwstr>
  </property>
  <property fmtid="{D5CDD505-2E9C-101B-9397-08002B2CF9AE}" pid="8" name="MSIP_Label_defa4170-0d19-0005-0004-bc88714345d2_ContentBits">
    <vt:lpwstr>0</vt:lpwstr>
  </property>
</Properties>
</file>